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95" r:id="rId3"/>
    <p:sldId id="296" r:id="rId4"/>
    <p:sldId id="305" r:id="rId5"/>
    <p:sldId id="306" r:id="rId6"/>
    <p:sldId id="297" r:id="rId7"/>
    <p:sldId id="298" r:id="rId8"/>
    <p:sldId id="299" r:id="rId9"/>
    <p:sldId id="258" r:id="rId10"/>
    <p:sldId id="300" r:id="rId11"/>
    <p:sldId id="301" r:id="rId12"/>
    <p:sldId id="302" r:id="rId13"/>
    <p:sldId id="303" r:id="rId14"/>
    <p:sldId id="304" r:id="rId15"/>
    <p:sldId id="272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91" r:id="rId25"/>
    <p:sldId id="292" r:id="rId26"/>
    <p:sldId id="293" r:id="rId27"/>
    <p:sldId id="307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59" r:id="rId37"/>
    <p:sldId id="29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8"/>
    <p:restoredTop sz="82796" autoAdjust="0"/>
  </p:normalViewPr>
  <p:slideViewPr>
    <p:cSldViewPr>
      <p:cViewPr varScale="1">
        <p:scale>
          <a:sx n="159" d="100"/>
          <a:sy n="159" d="100"/>
        </p:scale>
        <p:origin x="1896" y="184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1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7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coral </a:t>
            </a:r>
          </a:p>
          <a:p>
            <a:r>
              <a:rPr lang="en-US" dirty="0"/>
              <a:t>12 bony fish</a:t>
            </a:r>
          </a:p>
          <a:p>
            <a:r>
              <a:rPr lang="en-US" dirty="0"/>
              <a:t>10</a:t>
            </a:r>
            <a:r>
              <a:rPr lang="en-US" baseline="0" dirty="0"/>
              <a:t> invertebrates</a:t>
            </a:r>
          </a:p>
          <a:p>
            <a:r>
              <a:rPr lang="en-US" baseline="0" dirty="0"/>
              <a:t>8 anemone</a:t>
            </a:r>
          </a:p>
          <a:p>
            <a:r>
              <a:rPr lang="en-US" baseline="0" dirty="0"/>
              <a:t>4 sponge</a:t>
            </a:r>
          </a:p>
          <a:p>
            <a:r>
              <a:rPr lang="en-US" baseline="0" dirty="0"/>
              <a:t>3 copepods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4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from </a:t>
            </a:r>
            <a:r>
              <a:rPr lang="en-US" dirty="0" err="1" smtClean="0"/>
              <a:t>StackOverflow</a:t>
            </a:r>
            <a:r>
              <a:rPr lang="en-US" dirty="0" smtClean="0"/>
              <a:t>:</a:t>
            </a:r>
            <a:r>
              <a:rPr lang="en-US" baseline="0" dirty="0" smtClean="0"/>
              <a:t> http://i.stack.imgur.com/hbO8v.jpg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cap="none" dirty="0"/>
              <a:t>MassMutual DSDP 2018: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Introduction to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Data </a:t>
            </a:r>
            <a:r>
              <a:rPr lang="en-US" sz="4400" dirty="0" smtClean="0"/>
              <a:t>Visualization</a:t>
            </a:r>
            <a:endParaRPr lang="en-US" sz="4400" cap="none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620000" cy="175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June 15, 2018</a:t>
            </a:r>
          </a:p>
          <a:p>
            <a:r>
              <a:rPr lang="en-US" dirty="0" smtClean="0"/>
              <a:t>R</a:t>
            </a:r>
            <a:r>
              <a:rPr lang="en-US" dirty="0"/>
              <a:t>. Jordan </a:t>
            </a:r>
            <a:r>
              <a:rPr lang="en-US" dirty="0" err="1" smtClean="0"/>
              <a:t>Crouser</a:t>
            </a:r>
            <a:endParaRPr lang="en-US" dirty="0" smtClean="0"/>
          </a:p>
          <a:p>
            <a:r>
              <a:rPr lang="en-US" dirty="0" smtClean="0"/>
              <a:t>Assistant Professor of Computer Science</a:t>
            </a:r>
          </a:p>
          <a:p>
            <a:r>
              <a:rPr lang="en-US" dirty="0" smtClean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4744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800"/>
          </a:xfrm>
        </p:spPr>
      </p:pic>
    </p:spTree>
    <p:extLst>
      <p:ext uri="{BB962C8B-B14F-4D97-AF65-F5344CB8AC3E}">
        <p14:creationId xmlns:p14="http://schemas.microsoft.com/office/powerpoint/2010/main" val="132289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799"/>
          </a:xfrm>
        </p:spPr>
      </p:pic>
    </p:spTree>
    <p:extLst>
      <p:ext uri="{BB962C8B-B14F-4D97-AF65-F5344CB8AC3E}">
        <p14:creationId xmlns:p14="http://schemas.microsoft.com/office/powerpoint/2010/main" val="165351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9"/>
          </a:xfrm>
        </p:spPr>
      </p:pic>
    </p:spTree>
    <p:extLst>
      <p:ext uri="{BB962C8B-B14F-4D97-AF65-F5344CB8AC3E}">
        <p14:creationId xmlns:p14="http://schemas.microsoft.com/office/powerpoint/2010/main" val="172847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8"/>
          </a:xfrm>
        </p:spPr>
      </p:pic>
    </p:spTree>
    <p:extLst>
      <p:ext uri="{BB962C8B-B14F-4D97-AF65-F5344CB8AC3E}">
        <p14:creationId xmlns:p14="http://schemas.microsoft.com/office/powerpoint/2010/main" val="128601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2" cy="4876798"/>
          </a:xfrm>
        </p:spPr>
      </p:pic>
    </p:spTree>
    <p:extLst>
      <p:ext uri="{BB962C8B-B14F-4D97-AF65-F5344CB8AC3E}">
        <p14:creationId xmlns:p14="http://schemas.microsoft.com/office/powerpoint/2010/main" val="1495317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733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smtClean="0"/>
              <a:t>What makes these</a:t>
            </a: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“visualizations” </a:t>
            </a:r>
            <a:r>
              <a:rPr lang="en-US" sz="3200" b="1" dirty="0" smtClean="0"/>
              <a:t>useful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3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they help you spot trends?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5943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1854, cholera broke out in London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127 people near Broad St. died within 3 days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616 people died within 30 days</a:t>
            </a:r>
          </a:p>
          <a:p>
            <a:r>
              <a:rPr lang="en-US" dirty="0" smtClean="0"/>
              <a:t>Initial explanation: </a:t>
            </a:r>
          </a:p>
          <a:p>
            <a:pPr marL="0" indent="0" algn="ctr">
              <a:buNone/>
            </a:pPr>
            <a:r>
              <a:rPr lang="en-US" i="1" dirty="0" smtClean="0"/>
              <a:t>“Miasma in the atmosphere”</a:t>
            </a:r>
          </a:p>
          <a:p>
            <a:r>
              <a:rPr lang="en-US" dirty="0" smtClean="0"/>
              <a:t>Dr. John Snow was the first to link the outbreak to </a:t>
            </a:r>
            <a:r>
              <a:rPr lang="en-US" b="1" dirty="0" smtClean="0"/>
              <a:t>contaminated water</a:t>
            </a:r>
            <a:endParaRPr lang="en-US" dirty="0" smtClean="0"/>
          </a:p>
          <a:p>
            <a:r>
              <a:rPr lang="en-US" dirty="0" smtClean="0"/>
              <a:t>How did he do it?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Talked to local residents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Identified a water pump as  a likely source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Used maps to illustrate his theory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Convinced authorities to disable the pump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4600" y="6550223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More info here: http://</a:t>
            </a:r>
            <a:r>
              <a:rPr lang="en-US" sz="1100" dirty="0" err="1"/>
              <a:t>en.wikipedia.org</a:t>
            </a:r>
            <a:r>
              <a:rPr lang="en-US" sz="1100" dirty="0"/>
              <a:t>/wiki/1854_Broad_Street_cholera_outbreak </a:t>
            </a:r>
          </a:p>
        </p:txBody>
      </p:sp>
      <p:pic>
        <p:nvPicPr>
          <p:cNvPr id="6" name="Picture 5" descr="Screen Shot 2015-02-18 at 12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3" y="2362200"/>
            <a:ext cx="2821577" cy="3657600"/>
          </a:xfrm>
          <a:prstGeom prst="rect">
            <a:avLst/>
          </a:prstGeom>
        </p:spPr>
      </p:pic>
      <p:pic>
        <p:nvPicPr>
          <p:cNvPr id="7" name="Picture 6" descr="Screen Shot 2015-02-18 at 12.39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6"/>
          <a:stretch/>
        </p:blipFill>
        <p:spPr>
          <a:xfrm>
            <a:off x="304800" y="1143000"/>
            <a:ext cx="8610600" cy="538078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800000">
            <a:off x="5406097" y="3850469"/>
            <a:ext cx="914400" cy="533400"/>
          </a:xfrm>
          <a:prstGeom prst="lef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62200" y="1320800"/>
            <a:ext cx="6172200" cy="3733800"/>
            <a:chOff x="2362200" y="1219200"/>
            <a:chExt cx="6172200" cy="3733800"/>
          </a:xfrm>
        </p:grpSpPr>
        <p:sp>
          <p:nvSpPr>
            <p:cNvPr id="5" name="Oval 4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they help you explore?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76400" y="1168400"/>
            <a:ext cx="5715000" cy="5562600"/>
            <a:chOff x="1676400" y="1168400"/>
            <a:chExt cx="5715000" cy="5562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7000"/>
                </a:srgbClr>
              </a:solidFill>
              <a:ln>
                <a:noFill/>
              </a:ln>
              <a:effectLst>
                <a:glow rad="228600">
                  <a:srgbClr val="008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008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39" y="1168400"/>
            <a:ext cx="8181321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2400" y="6477000"/>
            <a:ext cx="1376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Credit: </a:t>
            </a:r>
            <a:r>
              <a:rPr lang="en-US" sz="1100" dirty="0" err="1" smtClean="0"/>
              <a:t>theyrule.net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55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they tell a story?</a:t>
            </a:r>
            <a:endParaRPr lang="en-US" dirty="0"/>
          </a:p>
        </p:txBody>
      </p:sp>
      <p:pic>
        <p:nvPicPr>
          <p:cNvPr id="4" name="Hans Rosling's 200 Countries, 200 Years, 4 Minutes - The Joy of Stats - BBC Fou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7800"/>
            <a:ext cx="8229600" cy="4629150"/>
          </a:xfrm>
        </p:spPr>
      </p:pic>
      <p:sp>
        <p:nvSpPr>
          <p:cNvPr id="7" name="Rectangle 6"/>
          <p:cNvSpPr/>
          <p:nvPr/>
        </p:nvSpPr>
        <p:spPr>
          <a:xfrm>
            <a:off x="3886200" y="64008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/>
              <a:t>Hans </a:t>
            </a:r>
            <a:r>
              <a:rPr lang="en-US" sz="1000" dirty="0" err="1" smtClean="0"/>
              <a:t>Rosling’s</a:t>
            </a:r>
            <a:r>
              <a:rPr lang="en-US" sz="1000" dirty="0" smtClean="0"/>
              <a:t> 200 Countries, 200 Years, 4 Minutes – The Joy of Stats – BBC Four</a:t>
            </a:r>
          </a:p>
          <a:p>
            <a:pPr algn="r"/>
            <a:r>
              <a:rPr lang="en-US" sz="1000" dirty="0" smtClean="0"/>
              <a:t>https</a:t>
            </a:r>
            <a:r>
              <a:rPr lang="en-US" sz="1000" dirty="0"/>
              <a:t>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</a:t>
            </a:r>
            <a:r>
              <a:rPr lang="en-US" sz="1000" dirty="0" err="1"/>
              <a:t>jbkSRLYSojo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94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(def.)</a:t>
            </a:r>
            <a:endParaRPr lang="en-US" dirty="0"/>
          </a:p>
        </p:txBody>
      </p:sp>
      <p:sp>
        <p:nvSpPr>
          <p:cNvPr id="2050" name="AutoShape 2" descr="http://b-i.forbesimg.com/louiscolumbus/files/2013/10/Analytics.png"/>
          <p:cNvSpPr>
            <a:spLocks noChangeAspect="1" noChangeArrowheads="1"/>
          </p:cNvSpPr>
          <p:nvPr/>
        </p:nvSpPr>
        <p:spPr bwMode="auto">
          <a:xfrm>
            <a:off x="155575" y="-2041525"/>
            <a:ext cx="5838825" cy="4267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nalytics.png"/>
          <p:cNvPicPr>
            <a:picLocks noChangeAspect="1"/>
          </p:cNvPicPr>
          <p:nvPr/>
        </p:nvPicPr>
        <p:blipFill>
          <a:blip r:embed="rId3" cstate="print"/>
          <a:srcRect l="26471"/>
          <a:stretch>
            <a:fillRect/>
          </a:stretch>
        </p:blipFill>
        <p:spPr>
          <a:xfrm>
            <a:off x="3581400" y="1905000"/>
            <a:ext cx="5145982" cy="3785616"/>
          </a:xfrm>
          <a:prstGeom prst="rect">
            <a:avLst/>
          </a:prstGeom>
          <a:ln>
            <a:solidFill>
              <a:srgbClr val="00539B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590800"/>
            <a:ext cx="2895600" cy="1295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2800" dirty="0" smtClean="0">
                <a:solidFill>
                  <a:srgbClr val="003470"/>
                </a:solidFill>
              </a:rPr>
              <a:t>Visual </a:t>
            </a:r>
            <a:r>
              <a:rPr lang="en-US" sz="2800" b="1" dirty="0" smtClean="0">
                <a:solidFill>
                  <a:srgbClr val="003470"/>
                </a:solidFill>
              </a:rPr>
              <a:t>representations</a:t>
            </a:r>
            <a:r>
              <a:rPr lang="en-US" sz="2800" dirty="0" smtClean="0">
                <a:solidFill>
                  <a:srgbClr val="003470"/>
                </a:solidFill>
              </a:rPr>
              <a:t> of data that reinforce human </a:t>
            </a:r>
            <a:r>
              <a:rPr lang="en-US" sz="2800" b="1" dirty="0" smtClean="0">
                <a:solidFill>
                  <a:srgbClr val="003470"/>
                </a:solidFill>
              </a:rPr>
              <a:t>cognition</a:t>
            </a:r>
          </a:p>
        </p:txBody>
      </p:sp>
    </p:spTree>
    <p:extLst>
      <p:ext uri="{BB962C8B-B14F-4D97-AF65-F5344CB8AC3E}">
        <p14:creationId xmlns:p14="http://schemas.microsoft.com/office/powerpoint/2010/main" val="1716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&amp; background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21926" r="3256"/>
          <a:stretch/>
        </p:blipFill>
        <p:spPr bwMode="auto">
          <a:xfrm>
            <a:off x="609600" y="2209800"/>
            <a:ext cx="2057400" cy="2737792"/>
          </a:xfrm>
          <a:prstGeom prst="rect">
            <a:avLst/>
          </a:prstGeom>
          <a:noFill/>
          <a:ln w="38100">
            <a:solidFill>
              <a:srgbClr val="002552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2166878"/>
            <a:ext cx="601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003470"/>
                </a:solidFill>
              </a:rPr>
              <a:t>2017 on: Asst. Prof. in CS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2015 to 2017: Visiting Asst. Prof. in SDS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2013 – 2015: Research Scientist (MITLL)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2010 – 2013: PhD in Visual Analytics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2008 – 2010: MSc in Educational Tech.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2004 – 2008: BA in CS and Math (Smith)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096" y="1179493"/>
            <a:ext cx="12859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470"/>
                </a:solidFill>
              </a:rPr>
              <a:t>Jordan</a:t>
            </a:r>
          </a:p>
          <a:p>
            <a:pPr algn="ctr"/>
            <a:r>
              <a:rPr lang="en-US" sz="1400" dirty="0">
                <a:solidFill>
                  <a:srgbClr val="003470"/>
                </a:solidFill>
              </a:rPr>
              <a:t>(he / him)</a:t>
            </a:r>
            <a:endParaRPr lang="en-US" sz="2800" dirty="0">
              <a:solidFill>
                <a:srgbClr val="003470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7055293" flipV="1">
            <a:off x="59733" y="1655802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2828453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14077" y="-1359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5486400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003470"/>
                </a:solidFill>
              </a:rPr>
              <a:t>For more info, visit: </a:t>
            </a:r>
            <a:endParaRPr lang="en-US" sz="2000" b="1" dirty="0">
              <a:solidFill>
                <a:srgbClr val="003470"/>
              </a:solidFill>
            </a:endParaRPr>
          </a:p>
          <a:p>
            <a:pPr marL="114300" algn="ctr">
              <a:lnSpc>
                <a:spcPct val="150000"/>
              </a:lnSpc>
            </a:pPr>
            <a:r>
              <a:rPr lang="en-US" sz="2000" dirty="0" err="1" smtClean="0">
                <a:solidFill>
                  <a:srgbClr val="003470"/>
                </a:solidFill>
              </a:rPr>
              <a:t>www.science.smith.edu</a:t>
            </a:r>
            <a:r>
              <a:rPr lang="en-US" sz="2000" dirty="0">
                <a:solidFill>
                  <a:srgbClr val="003470"/>
                </a:solidFill>
              </a:rPr>
              <a:t>/~</a:t>
            </a:r>
            <a:r>
              <a:rPr lang="en-US" sz="2000" dirty="0" err="1" smtClean="0">
                <a:solidFill>
                  <a:srgbClr val="003470"/>
                </a:solidFill>
              </a:rPr>
              <a:t>jcrouser</a:t>
            </a:r>
            <a:endParaRPr lang="en-US" sz="20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6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(def.)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set of </a:t>
            </a:r>
            <a:r>
              <a:rPr lang="en-US" i="1" dirty="0" smtClean="0"/>
              <a:t>variables</a:t>
            </a:r>
            <a:r>
              <a:rPr lang="en-US" dirty="0" smtClean="0"/>
              <a:t> that capture various aspects of the world: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5" r="4741"/>
          <a:stretch/>
        </p:blipFill>
        <p:spPr>
          <a:xfrm>
            <a:off x="1752600" y="2560905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6350" y="5638800"/>
            <a:ext cx="201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i="1" dirty="0" smtClean="0"/>
              <a:t>rates,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051019" y="5638800"/>
            <a:ext cx="3066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</a:t>
            </a:r>
            <a:r>
              <a:rPr lang="en-US" sz="2400" i="1" dirty="0" smtClean="0"/>
              <a:t>nrollment numbers,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913907" y="6019800"/>
            <a:ext cx="322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</a:t>
            </a:r>
            <a:r>
              <a:rPr lang="en-US" sz="2400" i="1" dirty="0" smtClean="0"/>
              <a:t>ublic vs. private, etc.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032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44" b="10517"/>
          <a:stretch/>
        </p:blipFill>
        <p:spPr>
          <a:xfrm>
            <a:off x="1746504" y="2590800"/>
            <a:ext cx="5340096" cy="292922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dirty="0"/>
              <a:t> </a:t>
            </a:r>
            <a:r>
              <a:rPr lang="en-US" dirty="0" smtClean="0"/>
              <a:t>(def.)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and a corresponding set of </a:t>
            </a:r>
            <a:r>
              <a:rPr lang="en-US" i="1" dirty="0" smtClean="0"/>
              <a:t>observations</a:t>
            </a:r>
            <a:r>
              <a:rPr lang="en-US" dirty="0" smtClean="0"/>
              <a:t> (a.k.a. </a:t>
            </a:r>
            <a:r>
              <a:rPr lang="en-US" i="1" dirty="0" smtClean="0"/>
              <a:t>records)</a:t>
            </a:r>
            <a:r>
              <a:rPr lang="en-US" dirty="0" smtClean="0"/>
              <a:t> over these variables. For example: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8677" y="5638800"/>
            <a:ext cx="263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tuition </a:t>
            </a:r>
            <a:r>
              <a:rPr lang="en-US" sz="2400" dirty="0" smtClean="0"/>
              <a:t>= $</a:t>
            </a:r>
            <a:r>
              <a:rPr lang="is-IS" sz="2400" dirty="0"/>
              <a:t>46,288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1740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</a:t>
            </a:r>
            <a:r>
              <a:rPr lang="en-US" sz="2400" i="1" dirty="0" smtClean="0"/>
              <a:t>nrollment = </a:t>
            </a:r>
            <a:r>
              <a:rPr lang="is-IS" sz="2400" dirty="0"/>
              <a:t>2,563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598139" y="6019800"/>
            <a:ext cx="185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private, etc.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221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1752600" y="2590800"/>
            <a:ext cx="5334000" cy="2932682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0098" y="5638800"/>
            <a:ext cx="260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tuition </a:t>
            </a:r>
            <a:r>
              <a:rPr lang="en-US" sz="2400" dirty="0" smtClean="0"/>
              <a:t>= $</a:t>
            </a:r>
            <a:r>
              <a:rPr lang="cs-CZ" sz="2400" dirty="0"/>
              <a:t>16,115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2502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</a:t>
            </a:r>
            <a:r>
              <a:rPr lang="en-US" sz="2400" i="1" dirty="0" smtClean="0"/>
              <a:t>nrollment = </a:t>
            </a:r>
            <a:r>
              <a:rPr lang="is-IS" sz="2400" dirty="0"/>
              <a:t>28,635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657952" y="6019800"/>
            <a:ext cx="17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public, etc.</a:t>
            </a:r>
            <a:endParaRPr lang="en-US" sz="24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648200"/>
            <a:ext cx="723900" cy="7674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306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to think about this: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/>
                <a:gridCol w="1234440"/>
                <a:gridCol w="1493520"/>
                <a:gridCol w="1493520"/>
                <a:gridCol w="1188720"/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Tuition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Enrollment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Public vs. 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Smith </a:t>
                      </a:r>
                    </a:p>
                    <a:p>
                      <a:pPr algn="ctr"/>
                      <a:r>
                        <a:rPr lang="en-US" dirty="0" smtClean="0"/>
                        <a:t>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</a:t>
                      </a:r>
                      <a:r>
                        <a:rPr lang="is-IS" dirty="0" smtClean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UMass Amherst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 smtClean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 smtClean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public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Hampshire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$48,065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 smtClean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Mount Holyoke</a:t>
                      </a:r>
                      <a:r>
                        <a:rPr lang="is-IS" baseline="0" dirty="0" smtClean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$43,886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Amherst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</a:t>
                      </a:r>
                      <a:r>
                        <a:rPr lang="is-IS" dirty="0" smtClean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 smtClean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⋮</a:t>
                      </a:r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24028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16128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D2533C"/>
                  </a:solidFill>
                </a:rPr>
                <a:t>VARIABLES</a:t>
              </a:r>
              <a:endParaRPr lang="en-US" b="1" dirty="0">
                <a:solidFill>
                  <a:srgbClr val="D2533C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-952500" y="377189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D2533C"/>
                  </a:solidFill>
                </a:rPr>
                <a:t>OBSERVATIONS</a:t>
              </a:r>
              <a:endParaRPr lang="en-US" b="1" dirty="0">
                <a:solidFill>
                  <a:srgbClr val="D2533C"/>
                </a:solidFill>
              </a:endParaRP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/>
                <a:gridCol w="1234440"/>
                <a:gridCol w="1493520"/>
                <a:gridCol w="1493520"/>
                <a:gridCol w="1188720"/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/>
                <a:gridCol w="1234440"/>
                <a:gridCol w="1493520"/>
                <a:gridCol w="1493520"/>
                <a:gridCol w="1188720"/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have dimensions</a:t>
            </a:r>
            <a:endParaRPr lang="en-US" sz="1000" dirty="0" smtClean="0"/>
          </a:p>
          <a:p>
            <a:r>
              <a:rPr lang="en-US" dirty="0" smtClean="0"/>
              <a:t>Visualizations have dimensions, too</a:t>
            </a:r>
            <a:endParaRPr lang="en-US" sz="1000" dirty="0" smtClean="0"/>
          </a:p>
          <a:p>
            <a:r>
              <a:rPr lang="en-US" dirty="0" smtClean="0"/>
              <a:t>To build visualizations, we need to </a:t>
            </a:r>
            <a:r>
              <a:rPr lang="en-US" b="1" dirty="0" smtClean="0"/>
              <a:t>map</a:t>
            </a:r>
            <a:r>
              <a:rPr lang="en-US" dirty="0" smtClean="0"/>
              <a:t> data dimensions to visual dimensions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30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 for this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Which </a:t>
            </a:r>
            <a:r>
              <a:rPr lang="en-US" b="1" dirty="0" smtClean="0"/>
              <a:t>data dimension </a:t>
            </a:r>
            <a:r>
              <a:rPr lang="en-US" dirty="0" smtClean="0"/>
              <a:t>should be mapped </a:t>
            </a:r>
          </a:p>
          <a:p>
            <a:pPr marL="0" indent="0" algn="r">
              <a:buNone/>
            </a:pPr>
            <a:r>
              <a:rPr lang="en-US" dirty="0" smtClean="0"/>
              <a:t>to which </a:t>
            </a:r>
            <a:r>
              <a:rPr lang="en-US" b="1" dirty="0" smtClean="0"/>
              <a:t>visual dimension?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08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it depends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21" y="2039196"/>
            <a:ext cx="4308179" cy="315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4294676" cy="321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0160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Crew	        Basketball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59483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Crew	        Basketball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99854" y="1611868"/>
            <a:ext cx="510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Average Height for Youth Sports Participants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853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do we have to work with?</a:t>
            </a:r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9581" t="3742" r="26328" b="51473"/>
          <a:stretch/>
        </p:blipFill>
        <p:spPr>
          <a:xfrm flipH="1">
            <a:off x="3238498" y="26543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5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primitives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images we draw are composed of marks: like ink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Areas</a:t>
                </a:r>
                <a:endParaRPr lang="en-US" sz="2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Lines</a:t>
                </a:r>
                <a:endParaRPr lang="en-US" sz="2400" dirty="0"/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Points</a:t>
                </a:r>
                <a:endParaRPr lang="en-US" sz="2400" dirty="0"/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 information using </a:t>
            </a:r>
            <a:r>
              <a:rPr lang="en-US" b="1" dirty="0" smtClean="0"/>
              <a:t>where</a:t>
            </a:r>
            <a:r>
              <a:rPr lang="en-US" dirty="0" smtClean="0"/>
              <a:t> the mark is drawn</a:t>
            </a:r>
          </a:p>
          <a:p>
            <a:r>
              <a:rPr lang="en-US" dirty="0" smtClean="0"/>
              <a:t>Some examples: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CAE7F4"/>
              </a:clrFrom>
              <a:clrTo>
                <a:srgbClr val="CAE7F4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6629400" y="2590800"/>
            <a:ext cx="2018302" cy="3429000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048000" y="3028950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376107"/>
            <a:ext cx="6336668" cy="4957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 do: analytical tools for </a:t>
            </a:r>
            <a:r>
              <a:rPr lang="en-US" b="1" dirty="0"/>
              <a:t>messy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52" y="1474816"/>
            <a:ext cx="3359848" cy="2406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4011034"/>
            <a:ext cx="3173771" cy="2877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r="13636"/>
          <a:stretch/>
        </p:blipFill>
        <p:spPr>
          <a:xfrm>
            <a:off x="3657600" y="4588634"/>
            <a:ext cx="1295400" cy="172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4152" y="3901314"/>
            <a:ext cx="2667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9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 smtClean="0"/>
              <a:t>how big </a:t>
            </a:r>
            <a:r>
              <a:rPr lang="en-US" dirty="0" smtClean="0"/>
              <a:t>the mark is drawn</a:t>
            </a:r>
            <a:endParaRPr lang="en-US" dirty="0"/>
          </a:p>
          <a:p>
            <a:r>
              <a:rPr lang="en-US" dirty="0"/>
              <a:t>Examples: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895600"/>
            <a:ext cx="3505200" cy="2894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455" y="2895600"/>
            <a:ext cx="1988745" cy="2554349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743200"/>
            <a:ext cx="2776543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 smtClean="0"/>
              <a:t>how dark </a:t>
            </a:r>
            <a:r>
              <a:rPr lang="en-US" dirty="0" smtClean="0"/>
              <a:t>the mark is drawn</a:t>
            </a:r>
            <a:endParaRPr lang="en-US" dirty="0"/>
          </a:p>
          <a:p>
            <a:r>
              <a:rPr lang="en-US" dirty="0" smtClean="0"/>
              <a:t>Example: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620000" cy="38100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</a:t>
            </a:r>
            <a:r>
              <a:rPr lang="en-US" dirty="0" smtClean="0"/>
              <a:t>using the </a:t>
            </a:r>
            <a:r>
              <a:rPr lang="en-US" b="1" dirty="0" smtClean="0"/>
              <a:t>hue</a:t>
            </a:r>
            <a:r>
              <a:rPr lang="en-US" dirty="0" smtClean="0"/>
              <a:t> of the mark</a:t>
            </a:r>
            <a:endParaRPr lang="en-US" dirty="0"/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63" y="3200400"/>
            <a:ext cx="4035620" cy="288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2F5EE"/>
              </a:clrFrom>
              <a:clrTo>
                <a:srgbClr val="F2F5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819400"/>
            <a:ext cx="3757640" cy="3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 information using how the mark is </a:t>
            </a:r>
            <a:r>
              <a:rPr lang="en-US" b="1" dirty="0" smtClean="0"/>
              <a:t>rotated</a:t>
            </a:r>
          </a:p>
          <a:p>
            <a:r>
              <a:rPr lang="en-US" dirty="0" smtClean="0"/>
              <a:t>Examples</a:t>
            </a:r>
            <a:r>
              <a:rPr lang="en-US" dirty="0"/>
              <a:t>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4159792" cy="2807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8956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shape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dirty="0" smtClean="0"/>
              <a:t>how the </a:t>
            </a:r>
            <a:r>
              <a:rPr lang="en-US" dirty="0"/>
              <a:t>mark is </a:t>
            </a:r>
            <a:r>
              <a:rPr lang="en-US" b="1" dirty="0" smtClean="0"/>
              <a:t>shaped</a:t>
            </a:r>
            <a:endParaRPr lang="en-US" b="1" dirty="0"/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76600" y="3124200"/>
            <a:ext cx="24638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48000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352800"/>
            <a:ext cx="2120192" cy="18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visual dimensions &amp; data type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48400" y="6396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Jacques </a:t>
            </a:r>
            <a:r>
              <a:rPr lang="en-US" sz="1200" dirty="0" err="1"/>
              <a:t>Bertin</a:t>
            </a:r>
            <a:r>
              <a:rPr lang="en-US" sz="1200" dirty="0"/>
              <a:t>, </a:t>
            </a:r>
            <a:r>
              <a:rPr lang="en-US" sz="1200" i="1" dirty="0" err="1"/>
              <a:t>Semiologie</a:t>
            </a:r>
            <a:r>
              <a:rPr lang="en-US" sz="1200" i="1" dirty="0"/>
              <a:t> </a:t>
            </a:r>
            <a:r>
              <a:rPr lang="en-US" sz="1200" i="1" dirty="0" err="1"/>
              <a:t>Graphique</a:t>
            </a:r>
            <a:r>
              <a:rPr lang="en-US" sz="1200" i="1" dirty="0"/>
              <a:t> </a:t>
            </a:r>
            <a:r>
              <a:rPr lang="en-US" sz="1200" dirty="0"/>
              <a:t>(Semiology of </a:t>
            </a:r>
            <a:r>
              <a:rPr lang="en-US" sz="1200" dirty="0" smtClean="0"/>
              <a:t>Graphics</a:t>
            </a:r>
            <a:r>
              <a:rPr lang="en-US" sz="1200" dirty="0"/>
              <a:t>), 1967.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4350" y="1524000"/>
            <a:ext cx="2256650" cy="3210175"/>
            <a:chOff x="609600" y="1884947"/>
            <a:chExt cx="2700963" cy="384105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1884947"/>
              <a:ext cx="2700963" cy="1884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3806611"/>
              <a:ext cx="2700963" cy="1919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267200" y="11430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Categorical      Numerical</a:t>
            </a:r>
            <a:endParaRPr lang="en-US" sz="1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03866"/>
              </p:ext>
            </p:extLst>
          </p:nvPr>
        </p:nvGraphicFramePr>
        <p:xfrm>
          <a:off x="4267200" y="1524000"/>
          <a:ext cx="2336800" cy="3124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/>
                <a:gridCol w="1168400"/>
              </a:tblGrid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Pre-lunch activity: deconstructing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a data visualization you think is interesting</a:t>
            </a:r>
          </a:p>
          <a:p>
            <a:pPr lvl="1"/>
            <a:r>
              <a:rPr lang="en-US" dirty="0" smtClean="0"/>
              <a:t>Some ideas: </a:t>
            </a:r>
            <a:r>
              <a:rPr lang="en-US" dirty="0" err="1" smtClean="0"/>
              <a:t>NYTimes</a:t>
            </a:r>
            <a:r>
              <a:rPr lang="en-US" dirty="0" smtClean="0"/>
              <a:t>, </a:t>
            </a:r>
            <a:r>
              <a:rPr lang="en-US" dirty="0" err="1" smtClean="0"/>
              <a:t>VisualisingData.com</a:t>
            </a:r>
            <a:r>
              <a:rPr lang="en-US" dirty="0" smtClean="0"/>
              <a:t>, </a:t>
            </a:r>
            <a:r>
              <a:rPr lang="en-US" dirty="0" err="1" smtClean="0"/>
              <a:t>Visual.ly</a:t>
            </a:r>
            <a:endParaRPr lang="en-US" dirty="0" smtClean="0"/>
          </a:p>
          <a:p>
            <a:pPr lvl="1"/>
            <a:r>
              <a:rPr lang="en-US" dirty="0"/>
              <a:t>R</a:t>
            </a:r>
            <a:r>
              <a:rPr lang="en-US" dirty="0" smtClean="0"/>
              <a:t>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Identify the following: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What is the </a:t>
            </a:r>
            <a:r>
              <a:rPr lang="en-US" b="1" dirty="0" smtClean="0">
                <a:solidFill>
                  <a:schemeClr val="accent1"/>
                </a:solidFill>
              </a:rPr>
              <a:t>data</a:t>
            </a:r>
            <a:r>
              <a:rPr lang="en-US" dirty="0" smtClean="0">
                <a:solidFill>
                  <a:schemeClr val="accent1"/>
                </a:solidFill>
              </a:rPr>
              <a:t> that’s being visualized? Where did it come from?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Which </a:t>
            </a:r>
            <a:r>
              <a:rPr lang="en-US" b="1" dirty="0" smtClean="0">
                <a:solidFill>
                  <a:schemeClr val="accent1"/>
                </a:solidFill>
              </a:rPr>
              <a:t>data dimensions</a:t>
            </a:r>
            <a:r>
              <a:rPr lang="en-US" dirty="0" smtClean="0">
                <a:solidFill>
                  <a:schemeClr val="accent1"/>
                </a:solidFill>
              </a:rPr>
              <a:t> are mapped to which </a:t>
            </a:r>
            <a:r>
              <a:rPr lang="en-US" b="1" dirty="0" smtClean="0">
                <a:solidFill>
                  <a:schemeClr val="accent1"/>
                </a:solidFill>
              </a:rPr>
              <a:t>visual dimensions</a:t>
            </a:r>
            <a:r>
              <a:rPr lang="en-US" dirty="0" smtClean="0">
                <a:solidFill>
                  <a:schemeClr val="accent1"/>
                </a:solidFill>
              </a:rPr>
              <a:t>?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How does this </a:t>
            </a:r>
            <a:r>
              <a:rPr lang="en-US" b="1" dirty="0" smtClean="0">
                <a:solidFill>
                  <a:schemeClr val="accent1"/>
                </a:solidFill>
              </a:rPr>
              <a:t>shape your understanding </a:t>
            </a:r>
            <a:r>
              <a:rPr lang="en-US" dirty="0" smtClean="0">
                <a:solidFill>
                  <a:schemeClr val="accent1"/>
                </a:solidFill>
              </a:rPr>
              <a:t>of the data?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If you </a:t>
            </a:r>
            <a:r>
              <a:rPr lang="en-US" b="1" dirty="0" smtClean="0">
                <a:solidFill>
                  <a:schemeClr val="accent1"/>
                </a:solidFill>
              </a:rPr>
              <a:t>liked</a:t>
            </a:r>
            <a:r>
              <a:rPr lang="en-US" dirty="0" smtClean="0">
                <a:solidFill>
                  <a:schemeClr val="accent1"/>
                </a:solidFill>
              </a:rPr>
              <a:t> the visualization: what is it doing </a:t>
            </a:r>
            <a:r>
              <a:rPr lang="en-US" b="1" dirty="0" smtClean="0">
                <a:solidFill>
                  <a:schemeClr val="accent1"/>
                </a:solidFill>
              </a:rPr>
              <a:t>well</a:t>
            </a:r>
            <a:r>
              <a:rPr lang="en-US" dirty="0" smtClean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If you </a:t>
            </a:r>
            <a:r>
              <a:rPr lang="en-US" b="1" dirty="0" smtClean="0">
                <a:solidFill>
                  <a:schemeClr val="accent1"/>
                </a:solidFill>
              </a:rPr>
              <a:t>disliked</a:t>
            </a:r>
            <a:r>
              <a:rPr lang="en-US" dirty="0" smtClean="0">
                <a:solidFill>
                  <a:schemeClr val="accent1"/>
                </a:solidFill>
              </a:rPr>
              <a:t> the visualization: what would you </a:t>
            </a:r>
            <a:r>
              <a:rPr lang="en-US" b="1" dirty="0" smtClean="0">
                <a:solidFill>
                  <a:schemeClr val="accent1"/>
                </a:solidFill>
              </a:rPr>
              <a:t>change</a:t>
            </a:r>
            <a:r>
              <a:rPr lang="en-US" dirty="0" smtClean="0">
                <a:solidFill>
                  <a:schemeClr val="accent1"/>
                </a:solidFill>
              </a:rPr>
              <a:t>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lunch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447800"/>
            <a:ext cx="2336800" cy="26289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Mini-lecture and lab: building data graphics with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ggplot2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TODO </a:t>
            </a:r>
            <a:r>
              <a:rPr lang="en-US" dirty="0" smtClean="0"/>
              <a:t>(if you haven’t already):</a:t>
            </a:r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install.packages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(‘ggplot2’)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1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idea behind my research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 smtClean="0"/>
              <a:t>Humans and machines have </a:t>
            </a:r>
            <a:r>
              <a:rPr lang="en-US" b="1" dirty="0" smtClean="0"/>
              <a:t>complimentary</a:t>
            </a:r>
            <a:r>
              <a:rPr lang="en-US" dirty="0" smtClean="0"/>
              <a:t> </a:t>
            </a:r>
            <a:r>
              <a:rPr lang="en-US" b="1" dirty="0" smtClean="0"/>
              <a:t>strengths</a:t>
            </a:r>
          </a:p>
          <a:p>
            <a:pPr marL="237744" indent="-237744">
              <a:spcBef>
                <a:spcPts val="600"/>
              </a:spcBef>
            </a:pPr>
            <a:endParaRPr lang="en-US" dirty="0" smtClean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 smtClean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5164" y="2654300"/>
            <a:ext cx="2872846" cy="1672167"/>
            <a:chOff x="5355164" y="1968500"/>
            <a:chExt cx="2872846" cy="1672167"/>
          </a:xfrm>
        </p:grpSpPr>
        <p:pic>
          <p:nvPicPr>
            <p:cNvPr id="21" name="Picture 20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206" t="3742" r="68121" b="51473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6939789" y="2353270"/>
              <a:ext cx="12882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Perception</a:t>
              </a:r>
            </a:p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context</a:t>
              </a:r>
              <a:endParaRPr lang="en-US" dirty="0">
                <a:solidFill>
                  <a:srgbClr val="00347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24250" y="5193268"/>
            <a:ext cx="2222500" cy="1398031"/>
            <a:chOff x="3524250" y="4507468"/>
            <a:chExt cx="2222500" cy="1398031"/>
          </a:xfrm>
        </p:grpSpPr>
        <p:pic>
          <p:nvPicPr>
            <p:cNvPr id="24" name="Picture 2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3657601" y="4507468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Interaction</a:t>
              </a:r>
              <a:endParaRPr lang="en-US" dirty="0">
                <a:solidFill>
                  <a:srgbClr val="00347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Visualization</a:t>
              </a:r>
              <a:endParaRPr lang="en-US" dirty="0">
                <a:solidFill>
                  <a:srgbClr val="00347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of this workshop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 smtClean="0"/>
              <a:t>How do we build </a:t>
            </a:r>
            <a:r>
              <a:rPr lang="en-US" b="1" dirty="0" smtClean="0"/>
              <a:t>visualizations</a:t>
            </a:r>
            <a:r>
              <a:rPr lang="en-US" dirty="0" smtClean="0"/>
              <a:t> that help humans understand patterns in data?</a:t>
            </a:r>
            <a:endParaRPr lang="en-US" b="1" dirty="0" smtClean="0"/>
          </a:p>
          <a:p>
            <a:pPr marL="237744" indent="-237744">
              <a:spcBef>
                <a:spcPts val="600"/>
              </a:spcBef>
            </a:pPr>
            <a:endParaRPr lang="en-US" dirty="0" smtClean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 smtClean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Visualization</a:t>
              </a:r>
              <a:endParaRPr lang="en-US" dirty="0">
                <a:solidFill>
                  <a:srgbClr val="00347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Interesting (non-CS) thing to know about 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9B1A32F2-419E-D84C-8931-9402BEA9A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480" y="1447800"/>
            <a:ext cx="6502400" cy="4876800"/>
          </a:xfrm>
          <a:ln w="38100">
            <a:solidFill>
              <a:srgbClr val="002552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360268" y="2323297"/>
            <a:ext cx="16385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</a:rPr>
              <a:t>I’m a big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</a:rPr>
              <a:t>board game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</a:rPr>
              <a:t>nerd</a:t>
            </a:r>
          </a:p>
          <a:p>
            <a:pPr algn="ctr"/>
            <a:r>
              <a:rPr lang="en-US" sz="1200" b="1" dirty="0">
                <a:solidFill>
                  <a:srgbClr val="003470"/>
                </a:solidFill>
              </a:rPr>
              <a:t>(we have a closet </a:t>
            </a:r>
          </a:p>
          <a:p>
            <a:pPr algn="ctr"/>
            <a:r>
              <a:rPr lang="en-US" sz="1200" b="1" dirty="0">
                <a:solidFill>
                  <a:srgbClr val="003470"/>
                </a:solidFill>
              </a:rPr>
              <a:t>in our house</a:t>
            </a:r>
          </a:p>
          <a:p>
            <a:pPr algn="ctr"/>
            <a:r>
              <a:rPr lang="en-US" sz="1200" b="1" dirty="0">
                <a:solidFill>
                  <a:srgbClr val="003470"/>
                </a:solidFill>
              </a:rPr>
              <a:t>dedicated to them)</a:t>
            </a:r>
          </a:p>
        </p:txBody>
      </p:sp>
      <p:sp>
        <p:nvSpPr>
          <p:cNvPr id="6" name="Circular Arrow 5"/>
          <p:cNvSpPr/>
          <p:nvPr/>
        </p:nvSpPr>
        <p:spPr>
          <a:xfrm rot="15300000" flipV="1">
            <a:off x="7051199" y="1723487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5534360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Way more interesting thing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68997" y="3187375"/>
            <a:ext cx="1802803" cy="1338412"/>
            <a:chOff x="805805" y="3167864"/>
            <a:chExt cx="1802803" cy="1338412"/>
          </a:xfrm>
        </p:grpSpPr>
        <p:sp>
          <p:nvSpPr>
            <p:cNvPr id="5" name="TextBox 4"/>
            <p:cNvSpPr txBox="1"/>
            <p:nvPr/>
          </p:nvSpPr>
          <p:spPr>
            <a:xfrm>
              <a:off x="805805" y="3767612"/>
              <a:ext cx="14269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Logan</a:t>
              </a:r>
            </a:p>
            <a:p>
              <a:pPr algn="ctr"/>
              <a:r>
                <a:rPr lang="en-US" sz="1400" dirty="0" smtClean="0">
                  <a:solidFill>
                    <a:srgbClr val="003470"/>
                  </a:solidFill>
                </a:rPr>
                <a:t>(10 </a:t>
              </a:r>
              <a:r>
                <a:rPr lang="en-US" sz="1400" dirty="0">
                  <a:solidFill>
                    <a:srgbClr val="003470"/>
                  </a:solidFill>
                </a:rPr>
                <a:t>months old)</a:t>
              </a:r>
              <a:endParaRPr lang="en-US" sz="2800" dirty="0">
                <a:solidFill>
                  <a:srgbClr val="003470"/>
                </a:solidFill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rot="17869619">
              <a:off x="1406208" y="316496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45142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867400" y="2286000"/>
            <a:ext cx="2241151" cy="1630056"/>
            <a:chOff x="6470469" y="2430725"/>
            <a:chExt cx="2241151" cy="1630056"/>
          </a:xfrm>
        </p:grpSpPr>
        <p:sp>
          <p:nvSpPr>
            <p:cNvPr id="6" name="Circular Arrow 5"/>
            <p:cNvSpPr/>
            <p:nvPr/>
          </p:nvSpPr>
          <p:spPr>
            <a:xfrm rot="6606850">
              <a:off x="6473372" y="285838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5097536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07265" y="2430725"/>
              <a:ext cx="20043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“</a:t>
              </a:r>
              <a:r>
                <a:rPr lang="mr-IN" sz="1400" dirty="0">
                  <a:solidFill>
                    <a:srgbClr val="003470"/>
                  </a:solidFill>
                </a:rPr>
                <a:t>…</a:t>
              </a:r>
              <a:r>
                <a:rPr lang="en-US" sz="1400" dirty="0">
                  <a:solidFill>
                    <a:srgbClr val="003470"/>
                  </a:solidFill>
                </a:rPr>
                <a:t>I might come to </a:t>
              </a:r>
              <a:r>
                <a:rPr lang="en-US" sz="1400" dirty="0" smtClean="0">
                  <a:solidFill>
                    <a:srgbClr val="003470"/>
                  </a:solidFill>
                </a:rPr>
                <a:t>visit later this summer,</a:t>
              </a:r>
              <a:endParaRPr lang="en-US" sz="1400" dirty="0">
                <a:solidFill>
                  <a:srgbClr val="003470"/>
                </a:solidFill>
              </a:endParaRPr>
            </a:p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I have lots of thoughts on </a:t>
              </a:r>
              <a:r>
                <a:rPr lang="en-US" sz="1400" b="1" dirty="0" smtClean="0">
                  <a:solidFill>
                    <a:srgbClr val="003470"/>
                  </a:solidFill>
                </a:rPr>
                <a:t>data vis</a:t>
              </a:r>
              <a:r>
                <a:rPr lang="en-US" sz="1400" dirty="0" smtClean="0">
                  <a:solidFill>
                    <a:srgbClr val="003470"/>
                  </a:solidFill>
                </a:rPr>
                <a:t>!”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</p:grpSp>
      <p:pic>
        <p:nvPicPr>
          <p:cNvPr id="1026" name="Picture 2" descr="https://lh3.googleusercontent.com/tlX4oFHd40qJ82ERy5FKFE1ZMGWKj0v5o3-LIMCvmvnupv6Cmo6qWYZEMwLTiGHVt_5EA_MPqLH4wPqT6rI9LyGcxqorPUA9L-k7CuRdQojde39hVcXAEQoUKqX2KAXJ5nNWOB2w4INIVXToW9w0u0KROSh9ui5uxnOgjmmcATXbvhZOwBOWQoyYQEApWv2tcCVKw7ZuH995JrR13Puq31q8gqF5hv9wQAY5uBmSAyspWmWmiGJdCRTa0YRVAOAL9Qy2S_ctcAQ5AmiIHD3a3j5KN6XNKWkYQwJ5xnDcKaKPfwcGWSUGtcRf9-gqQtFI315ifsL8jhhhaTCmOEl6SJm3pjbjXTIDjs1o5vxYDpD_LGGA4CdGfZmykRTS7kNKlFFG-1Nfjt5PkcR-HP4QKHFh1IJ6AUeKeww9NVg5pvWM0-QvjjKLeXmnFjjzqxKvsMfH6VTYMnT28QpZRIHYoHNVMpCUerqZTE9NBtjFtKvUNupjJNBwOVud0l0OPCA3GLfQm4DTtVBWwQwvBET9B5KioggPTd0lBXeATEFCz-rVuuOpoLJwaOs7jiAAAngfJSTdlGFytDO5zr-BEkschdX3y_e5SPBsbQNfqUXp=w721-h961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97" r="12757"/>
          <a:stretch/>
        </p:blipFill>
        <p:spPr bwMode="auto">
          <a:xfrm>
            <a:off x="2971800" y="1295400"/>
            <a:ext cx="2895600" cy="5122362"/>
          </a:xfrm>
          <a:prstGeom prst="rect">
            <a:avLst/>
          </a:prstGeom>
          <a:noFill/>
          <a:ln w="38100">
            <a:solidFill>
              <a:srgbClr val="00347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1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3-minute biographies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About </a:t>
            </a:r>
            <a:r>
              <a:rPr lang="en-US" b="1" dirty="0"/>
              <a:t>you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name and pronouns</a:t>
            </a:r>
          </a:p>
          <a:p>
            <a:pPr lvl="1"/>
            <a:r>
              <a:rPr lang="en-US" dirty="0" smtClean="0"/>
              <a:t>Your alma mater</a:t>
            </a:r>
          </a:p>
          <a:p>
            <a:pPr lvl="1"/>
            <a:r>
              <a:rPr lang="en-US" dirty="0" smtClean="0"/>
              <a:t>Your major </a:t>
            </a:r>
            <a:r>
              <a:rPr lang="en-US" dirty="0"/>
              <a:t>/ area of focus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3 questions: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 brought you to </a:t>
            </a:r>
            <a:r>
              <a:rPr lang="en-US" b="1" dirty="0" smtClean="0"/>
              <a:t>DSDP</a:t>
            </a:r>
            <a:r>
              <a:rPr lang="en-US" dirty="0" smtClean="0"/>
              <a:t>?</a:t>
            </a:r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What’s one </a:t>
            </a:r>
            <a:r>
              <a:rPr lang="en-US" b="1" dirty="0"/>
              <a:t>big thing </a:t>
            </a:r>
            <a:r>
              <a:rPr lang="en-US" dirty="0"/>
              <a:t>you hope to get out of it?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What's one thing about </a:t>
            </a:r>
            <a:r>
              <a:rPr lang="en-US" dirty="0" smtClean="0"/>
              <a:t>life after graduation that </a:t>
            </a:r>
            <a:r>
              <a:rPr lang="en-US" dirty="0"/>
              <a:t>you find particularly </a:t>
            </a:r>
            <a:r>
              <a:rPr lang="en-US" b="1" dirty="0"/>
              <a:t>challenging / anxiety-provoking</a:t>
            </a:r>
            <a:r>
              <a:rPr lang="en-US" dirty="0" smtClean="0"/>
              <a:t>?</a:t>
            </a:r>
          </a:p>
          <a:p>
            <a:pPr marL="274320" lvl="1" indent="0" algn="ctr">
              <a:buNone/>
            </a:pPr>
            <a:r>
              <a:rPr lang="en-US" dirty="0" smtClean="0"/>
              <a:t>-or-</a:t>
            </a:r>
            <a:endParaRPr lang="en-US" dirty="0"/>
          </a:p>
          <a:p>
            <a:pPr marL="731520" lvl="1" indent="-457200">
              <a:buFont typeface="+mj-lt"/>
              <a:buAutoNum type="arabicPeriod" startAt="3"/>
            </a:pPr>
            <a:r>
              <a:rPr lang="en-US" dirty="0" smtClean="0"/>
              <a:t>What’s one thing about you that would probably </a:t>
            </a:r>
            <a:r>
              <a:rPr lang="en-US" b="1" dirty="0" smtClean="0"/>
              <a:t>surprise</a:t>
            </a:r>
            <a:r>
              <a:rPr lang="en-US" dirty="0" smtClean="0"/>
              <a:t> 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 smtClean="0"/>
              <a:t>Visualization overview</a:t>
            </a:r>
          </a:p>
          <a:p>
            <a:pPr lvl="1"/>
            <a:r>
              <a:rPr lang="en-US" dirty="0" smtClean="0"/>
              <a:t>Flashback to early experiences in data wrangling</a:t>
            </a:r>
          </a:p>
          <a:p>
            <a:pPr lvl="1"/>
            <a:r>
              <a:rPr lang="en-US" dirty="0" smtClean="0"/>
              <a:t>Visualization (def.)</a:t>
            </a:r>
          </a:p>
          <a:p>
            <a:pPr lvl="1"/>
            <a:r>
              <a:rPr lang="en-US" dirty="0" smtClean="0"/>
              <a:t>Data (def.)</a:t>
            </a:r>
          </a:p>
          <a:p>
            <a:r>
              <a:rPr lang="en-US" dirty="0" smtClean="0"/>
              <a:t>Graphical primitives</a:t>
            </a:r>
          </a:p>
          <a:p>
            <a:r>
              <a:rPr lang="en-US" dirty="0" smtClean="0"/>
              <a:t>Visual dimensions</a:t>
            </a:r>
          </a:p>
          <a:p>
            <a:r>
              <a:rPr lang="en-US" dirty="0" smtClean="0"/>
              <a:t>Pre-lunch activity: mapping visual to data dimensions</a:t>
            </a:r>
          </a:p>
          <a:p>
            <a:r>
              <a:rPr lang="en-US" dirty="0" smtClean="0"/>
              <a:t>After lunch: ggplot2 crash course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19138</TotalTime>
  <Words>960</Words>
  <Application>Microsoft Macintosh PowerPoint</Application>
  <PresentationFormat>On-screen Show (4:3)</PresentationFormat>
  <Paragraphs>218</Paragraphs>
  <Slides>37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Courier</vt:lpstr>
      <vt:lpstr>Lucida Grande</vt:lpstr>
      <vt:lpstr>Mangal</vt:lpstr>
      <vt:lpstr>Menlo</vt:lpstr>
      <vt:lpstr>Wingdings</vt:lpstr>
      <vt:lpstr>Arial</vt:lpstr>
      <vt:lpstr>Clarity</vt:lpstr>
      <vt:lpstr>MassMutual DSDP 2018:  Introduction to  Data Visualization</vt:lpstr>
      <vt:lpstr>Introductions &amp; background</vt:lpstr>
      <vt:lpstr>What I do: analytical tools for messy data</vt:lpstr>
      <vt:lpstr>Big idea behind my research</vt:lpstr>
      <vt:lpstr>Focus of this workshop</vt:lpstr>
      <vt:lpstr>Interesting (non-CS) thing to know about me</vt:lpstr>
      <vt:lpstr>Way more interesting thing</vt:lpstr>
      <vt:lpstr>3-minute biographies</vt:lpstr>
      <vt:lpstr>Outline</vt:lpstr>
      <vt:lpstr>Flashback…</vt:lpstr>
      <vt:lpstr>Flashback…</vt:lpstr>
      <vt:lpstr>Flashback…</vt:lpstr>
      <vt:lpstr>Flashback…</vt:lpstr>
      <vt:lpstr>Flashback…</vt:lpstr>
      <vt:lpstr>Question</vt:lpstr>
      <vt:lpstr>Do they help you spot trends?</vt:lpstr>
      <vt:lpstr>Do they help you explore?</vt:lpstr>
      <vt:lpstr>Do they tell a story?</vt:lpstr>
      <vt:lpstr>Visualization (def.)</vt:lpstr>
      <vt:lpstr>Data (def.)</vt:lpstr>
      <vt:lpstr>Data (def.)</vt:lpstr>
      <vt:lpstr>Data (def.)</vt:lpstr>
      <vt:lpstr>One way to think about this:</vt:lpstr>
      <vt:lpstr>Why is this important?</vt:lpstr>
      <vt:lpstr>Key question for this workshop</vt:lpstr>
      <vt:lpstr>Answer: it depends</vt:lpstr>
      <vt:lpstr>So what do we have to work with?</vt:lpstr>
      <vt:lpstr>Graphical primitives</vt:lpstr>
      <vt:lpstr>Visual dimension: position</vt:lpstr>
      <vt:lpstr>Visual dimension: size</vt:lpstr>
      <vt:lpstr>Visual dimension: value</vt:lpstr>
      <vt:lpstr>Visual dimension: color</vt:lpstr>
      <vt:lpstr>Visual dimension: orientation</vt:lpstr>
      <vt:lpstr>Visual dimension: shape</vt:lpstr>
      <vt:lpstr>Discussion: visual dimensions &amp; data type</vt:lpstr>
      <vt:lpstr>Pre-lunch activity: deconstructing graphics</vt:lpstr>
      <vt:lpstr>After lunch</vt:lpstr>
    </vt:vector>
  </TitlesOfParts>
  <Company>UNC Charlotte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344</cp:revision>
  <cp:lastPrinted>2017-02-01T14:33:59Z</cp:lastPrinted>
  <dcterms:created xsi:type="dcterms:W3CDTF">2010-09-06T14:11:22Z</dcterms:created>
  <dcterms:modified xsi:type="dcterms:W3CDTF">2018-06-14T13:50:24Z</dcterms:modified>
</cp:coreProperties>
</file>